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463" r:id="rId2"/>
    <p:sldId id="472" r:id="rId3"/>
    <p:sldId id="473" r:id="rId4"/>
    <p:sldId id="474" r:id="rId5"/>
    <p:sldId id="475" r:id="rId6"/>
    <p:sldId id="476" r:id="rId7"/>
    <p:sldId id="477" r:id="rId8"/>
    <p:sldId id="478" r:id="rId9"/>
    <p:sldId id="479" r:id="rId10"/>
    <p:sldId id="480" r:id="rId11"/>
    <p:sldId id="481" r:id="rId12"/>
    <p:sldId id="482" r:id="rId13"/>
    <p:sldId id="483" r:id="rId14"/>
    <p:sldId id="484" r:id="rId15"/>
    <p:sldId id="485" r:id="rId16"/>
    <p:sldId id="486" r:id="rId17"/>
    <p:sldId id="487" r:id="rId18"/>
    <p:sldId id="488" r:id="rId19"/>
    <p:sldId id="489" r:id="rId20"/>
    <p:sldId id="490" r:id="rId21"/>
    <p:sldId id="491" r:id="rId22"/>
    <p:sldId id="4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51" autoAdjust="0"/>
    <p:restoredTop sz="94715" autoAdjust="0"/>
  </p:normalViewPr>
  <p:slideViewPr>
    <p:cSldViewPr snapToGrid="0">
      <p:cViewPr varScale="1">
        <p:scale>
          <a:sx n="107" d="100"/>
          <a:sy n="107" d="100"/>
        </p:scale>
        <p:origin x="67" y="-81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90DFB-40C5-48E8-9BD3-52AB2CEFDBBD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6C5FA-965F-4BFB-AB66-79DED7CCF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24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6C5FA-965F-4BFB-AB66-79DED7CCF3F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686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21.2.2023.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ad6bdda6-8715-4891-97c7-fc25b9bcab20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hyperlink" Target="https://www.e-sfera.hr/dodatni-digitalni-sadrzaji/794c96df-cb30-47ea-8152-149a7f4e6c99/" TargetMode="Externa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e-sfera.hr/dodatni-digitalni-sadrzaji/794c96df-cb30-47ea-8152-149a7f4e6c99/assets/audio/31__lesson_15___planets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41" y="132735"/>
            <a:ext cx="5915459" cy="4184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5</a:t>
            </a:r>
            <a:r>
              <a:rPr lang="en-US" sz="2800" dirty="0"/>
              <a:t>: </a:t>
            </a:r>
            <a:r>
              <a:rPr lang="hr-HR" sz="2800" dirty="0"/>
              <a:t>Lesson 15</a:t>
            </a:r>
            <a:br>
              <a:rPr lang="hr-HR" sz="2800" dirty="0"/>
            </a:br>
            <a:br>
              <a:rPr lang="en-US" sz="2800" dirty="0"/>
            </a:br>
            <a:br>
              <a:rPr lang="en-US" sz="2800" dirty="0"/>
            </a:br>
            <a:r>
              <a:rPr lang="hr-HR" dirty="0"/>
              <a:t>Living on the Moon</a:t>
            </a:r>
            <a:br>
              <a:rPr lang="hr-HR" dirty="0"/>
            </a:br>
            <a:br>
              <a:rPr lang="hr-HR" dirty="0"/>
            </a:br>
            <a:br>
              <a:rPr lang="hr-HR" sz="2000" dirty="0"/>
            </a:br>
            <a:endParaRPr lang="hr-HR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E64C61C-4ACE-2EAB-ED3A-4D1905840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660" y="0"/>
            <a:ext cx="8488680" cy="22569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F54AD06-47EC-0B70-1208-022DCFC86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90" y="2758773"/>
            <a:ext cx="11608419" cy="3965197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06265E6B-AA49-08BF-2C77-D187FB1A62AB}"/>
              </a:ext>
            </a:extLst>
          </p:cNvPr>
          <p:cNvSpPr txBox="1"/>
          <p:nvPr/>
        </p:nvSpPr>
        <p:spPr>
          <a:xfrm>
            <a:off x="5080000" y="4150028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i="1" dirty="0">
                <a:solidFill>
                  <a:srgbClr val="92D050"/>
                </a:solidFill>
              </a:rPr>
              <a:t>1</a:t>
            </a:r>
            <a:endParaRPr lang="hr-HR" b="1" i="1" dirty="0">
              <a:solidFill>
                <a:srgbClr val="92D05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1385E39-9101-3348-5A60-66049221997E}"/>
              </a:ext>
            </a:extLst>
          </p:cNvPr>
          <p:cNvSpPr txBox="1"/>
          <p:nvPr/>
        </p:nvSpPr>
        <p:spPr>
          <a:xfrm>
            <a:off x="5080000" y="5864448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i="1" dirty="0">
                <a:solidFill>
                  <a:srgbClr val="92D050"/>
                </a:solidFill>
              </a:rPr>
              <a:t>2</a:t>
            </a:r>
            <a:endParaRPr lang="hr-HR" b="1" i="1" dirty="0">
              <a:solidFill>
                <a:srgbClr val="92D05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1A83A4A-C97B-AFAA-57BB-BADE701E6E90}"/>
              </a:ext>
            </a:extLst>
          </p:cNvPr>
          <p:cNvSpPr txBox="1"/>
          <p:nvPr/>
        </p:nvSpPr>
        <p:spPr>
          <a:xfrm>
            <a:off x="5080000" y="5397856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i="1" dirty="0">
                <a:solidFill>
                  <a:srgbClr val="92D050"/>
                </a:solidFill>
              </a:rPr>
              <a:t>3</a:t>
            </a:r>
            <a:endParaRPr lang="hr-HR" b="1" i="1" dirty="0">
              <a:solidFill>
                <a:srgbClr val="92D05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BC24D7EB-7B2E-AF41-C8C3-CA0379DC204F}"/>
              </a:ext>
            </a:extLst>
          </p:cNvPr>
          <p:cNvSpPr txBox="1"/>
          <p:nvPr/>
        </p:nvSpPr>
        <p:spPr>
          <a:xfrm>
            <a:off x="5087817" y="4990585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i="1" dirty="0">
                <a:solidFill>
                  <a:srgbClr val="92D050"/>
                </a:solidFill>
              </a:rPr>
              <a:t>4</a:t>
            </a:r>
            <a:endParaRPr lang="hr-HR" b="1" i="1" dirty="0">
              <a:solidFill>
                <a:srgbClr val="92D05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99894DF-FE8C-06A6-5C99-189883EF9071}"/>
              </a:ext>
            </a:extLst>
          </p:cNvPr>
          <p:cNvSpPr txBox="1"/>
          <p:nvPr/>
        </p:nvSpPr>
        <p:spPr>
          <a:xfrm>
            <a:off x="5078051" y="4557299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i="1" dirty="0">
                <a:solidFill>
                  <a:srgbClr val="92D050"/>
                </a:solidFill>
              </a:rPr>
              <a:t>5</a:t>
            </a:r>
            <a:endParaRPr lang="hr-HR" b="1" i="1" dirty="0">
              <a:solidFill>
                <a:srgbClr val="92D050"/>
              </a:solidFill>
            </a:endParaRPr>
          </a:p>
        </p:txBody>
      </p:sp>
      <p:pic>
        <p:nvPicPr>
          <p:cNvPr id="2" name="27-track_27_-_living_on_the_moon_part_1">
            <a:hlinkClick r:id="" action="ppaction://media"/>
            <a:extLst>
              <a:ext uri="{FF2B5EF4-FFF2-40B4-BE49-F238E27FC236}">
                <a16:creationId xmlns:a16="http://schemas.microsoft.com/office/drawing/2014/main" id="{BB7828A8-1EC7-91C4-1761-702AE8A82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7230" y="2758773"/>
            <a:ext cx="843395" cy="84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5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5BB1714-EFBD-643E-F2CC-073973223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15" y="177509"/>
            <a:ext cx="7532570" cy="242784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E375B08-5036-DC96-8CA4-51894CF4D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204" y="3061098"/>
            <a:ext cx="9138038" cy="3703446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BA83CA80-C10C-6A60-B41B-65BC9BCEDD49}"/>
              </a:ext>
            </a:extLst>
          </p:cNvPr>
          <p:cNvSpPr/>
          <p:nvPr/>
        </p:nvSpPr>
        <p:spPr>
          <a:xfrm>
            <a:off x="4025900" y="4578278"/>
            <a:ext cx="787400" cy="334543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9900CE10-26EA-EBAA-FC3E-701EBE0CF4CB}"/>
              </a:ext>
            </a:extLst>
          </p:cNvPr>
          <p:cNvSpPr/>
          <p:nvPr/>
        </p:nvSpPr>
        <p:spPr>
          <a:xfrm>
            <a:off x="4813300" y="4970909"/>
            <a:ext cx="1079500" cy="336622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5F0B183B-12A7-B3FD-97E3-52DAC60A80C5}"/>
              </a:ext>
            </a:extLst>
          </p:cNvPr>
          <p:cNvSpPr/>
          <p:nvPr/>
        </p:nvSpPr>
        <p:spPr>
          <a:xfrm>
            <a:off x="3810000" y="5364367"/>
            <a:ext cx="787400" cy="336622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C2121534-93F1-A19D-6C48-7FF852AA5902}"/>
              </a:ext>
            </a:extLst>
          </p:cNvPr>
          <p:cNvSpPr/>
          <p:nvPr/>
        </p:nvSpPr>
        <p:spPr>
          <a:xfrm>
            <a:off x="3797300" y="5801134"/>
            <a:ext cx="787400" cy="336622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D0C7600A-5BE8-236B-B7F7-32F580257AEA}"/>
              </a:ext>
            </a:extLst>
          </p:cNvPr>
          <p:cNvSpPr/>
          <p:nvPr/>
        </p:nvSpPr>
        <p:spPr>
          <a:xfrm>
            <a:off x="3810000" y="6165357"/>
            <a:ext cx="749300" cy="336622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27-track_27_-_living_on_the_moon_part_2">
            <a:hlinkClick r:id="" action="ppaction://media"/>
            <a:extLst>
              <a:ext uri="{FF2B5EF4-FFF2-40B4-BE49-F238E27FC236}">
                <a16:creationId xmlns:a16="http://schemas.microsoft.com/office/drawing/2014/main" id="{ADE9D9B4-D85F-9884-CF59-2DC7DE486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5166" y="958789"/>
            <a:ext cx="1233334" cy="12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9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2EC718D-8ED0-1813-A757-83F799DB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53" y="1740355"/>
            <a:ext cx="3395252" cy="33772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832D412-B37F-100A-470F-F54EFB708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318" y="654107"/>
            <a:ext cx="8495681" cy="554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FB0D318-91BB-75BF-3964-84D12F743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40" y="694943"/>
            <a:ext cx="10536120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6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9676165-2B1F-C028-52B1-E637438B8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929" y="0"/>
            <a:ext cx="5975071" cy="572414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59DF214-F840-0F20-10BF-F77DCC8AE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" y="792480"/>
            <a:ext cx="10893980" cy="5705856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53750E69-893E-B2DD-E0B4-BFE474D6617D}"/>
              </a:ext>
            </a:extLst>
          </p:cNvPr>
          <p:cNvSpPr txBox="1"/>
          <p:nvPr/>
        </p:nvSpPr>
        <p:spPr>
          <a:xfrm>
            <a:off x="4634667" y="3293804"/>
            <a:ext cx="512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FFFF00"/>
                </a:solidFill>
              </a:rPr>
              <a:t>2</a:t>
            </a:r>
            <a:endParaRPr lang="hr-HR" i="1" dirty="0">
              <a:solidFill>
                <a:srgbClr val="FFFF00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288AEBE-CC6C-9988-4F30-5B69537ECBCF}"/>
              </a:ext>
            </a:extLst>
          </p:cNvPr>
          <p:cNvSpPr txBox="1"/>
          <p:nvPr/>
        </p:nvSpPr>
        <p:spPr>
          <a:xfrm>
            <a:off x="4647367" y="3802599"/>
            <a:ext cx="62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FFFF00"/>
                </a:solidFill>
              </a:rPr>
              <a:t>3</a:t>
            </a:r>
            <a:endParaRPr lang="hr-HR" i="1" dirty="0">
              <a:solidFill>
                <a:srgbClr val="FFFF0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5C85F17-8B9C-BB20-D14D-5167D3F07D5D}"/>
              </a:ext>
            </a:extLst>
          </p:cNvPr>
          <p:cNvSpPr txBox="1"/>
          <p:nvPr/>
        </p:nvSpPr>
        <p:spPr>
          <a:xfrm>
            <a:off x="4647367" y="5205254"/>
            <a:ext cx="33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FFFF00"/>
                </a:solidFill>
              </a:rPr>
              <a:t>4</a:t>
            </a:r>
            <a:endParaRPr lang="hr-HR" i="1" dirty="0">
              <a:solidFill>
                <a:srgbClr val="FFFF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FCFDA9A-2F3C-CCAF-7659-0A7BFC3AB266}"/>
              </a:ext>
            </a:extLst>
          </p:cNvPr>
          <p:cNvSpPr txBox="1"/>
          <p:nvPr/>
        </p:nvSpPr>
        <p:spPr>
          <a:xfrm>
            <a:off x="4634667" y="5724144"/>
            <a:ext cx="62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FFFF00"/>
                </a:solidFill>
              </a:rPr>
              <a:t>5</a:t>
            </a:r>
            <a:endParaRPr lang="hr-HR" i="1" dirty="0">
              <a:solidFill>
                <a:srgbClr val="FFFF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C8C925C-A086-E946-E66E-529429D55FAC}"/>
              </a:ext>
            </a:extLst>
          </p:cNvPr>
          <p:cNvSpPr txBox="1"/>
          <p:nvPr/>
        </p:nvSpPr>
        <p:spPr>
          <a:xfrm>
            <a:off x="4686936" y="1445667"/>
            <a:ext cx="62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FFFF00"/>
                </a:solidFill>
              </a:rPr>
              <a:t>6</a:t>
            </a:r>
            <a:endParaRPr lang="hr-HR" i="1" dirty="0">
              <a:solidFill>
                <a:srgbClr val="FFFF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B022FCC-8D78-3A63-6DBC-7489EBBC6E85}"/>
              </a:ext>
            </a:extLst>
          </p:cNvPr>
          <p:cNvSpPr txBox="1"/>
          <p:nvPr/>
        </p:nvSpPr>
        <p:spPr>
          <a:xfrm>
            <a:off x="4680408" y="2355749"/>
            <a:ext cx="62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FFFF00"/>
                </a:solidFill>
              </a:rPr>
              <a:t>7</a:t>
            </a:r>
            <a:endParaRPr lang="hr-HR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D8497B3-3877-9266-BE47-6A942D233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3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FD63EA53-DA9B-9072-731A-3961EA65C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092" y="4134273"/>
            <a:ext cx="2738654" cy="257782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FAC8735-F948-4003-6C94-7F939F1E7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6" y="-421704"/>
            <a:ext cx="9220626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F0D8C38A-8BFD-169F-FA6B-8F89050ED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822" y="2363514"/>
            <a:ext cx="3276600" cy="1770759"/>
          </a:xfrm>
          <a:prstGeom prst="rect">
            <a:avLst/>
          </a:prstGeom>
        </p:spPr>
      </p:pic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19EE84A3-2331-35EE-77C2-E3DCE79D0554}"/>
              </a:ext>
            </a:extLst>
          </p:cNvPr>
          <p:cNvSpPr/>
          <p:nvPr/>
        </p:nvSpPr>
        <p:spPr>
          <a:xfrm>
            <a:off x="4856146" y="128880"/>
            <a:ext cx="2068285" cy="370615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600" dirty="0">
                <a:solidFill>
                  <a:schemeClr val="tx1"/>
                </a:solidFill>
              </a:rPr>
              <a:t>V   E    N  U   S</a:t>
            </a: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10EF1DEB-2C62-1EFA-6532-E19707582D2A}"/>
              </a:ext>
            </a:extLst>
          </p:cNvPr>
          <p:cNvSpPr/>
          <p:nvPr/>
        </p:nvSpPr>
        <p:spPr>
          <a:xfrm>
            <a:off x="5704116" y="693696"/>
            <a:ext cx="446314" cy="1770759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P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U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N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E9128473-3284-2EAA-ED18-2496731793BA}"/>
              </a:ext>
            </a:extLst>
          </p:cNvPr>
          <p:cNvSpPr/>
          <p:nvPr/>
        </p:nvSpPr>
        <p:spPr>
          <a:xfrm>
            <a:off x="3951734" y="1277117"/>
            <a:ext cx="389764" cy="2503081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 J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U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P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D89CE407-CA98-E582-0434-5C2909FE70AA}"/>
              </a:ext>
            </a:extLst>
          </p:cNvPr>
          <p:cNvSpPr/>
          <p:nvPr/>
        </p:nvSpPr>
        <p:spPr>
          <a:xfrm>
            <a:off x="4799650" y="1263390"/>
            <a:ext cx="446314" cy="2151743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sz="2600" dirty="0">
                <a:solidFill>
                  <a:schemeClr val="tx1"/>
                </a:solidFill>
              </a:rPr>
              <a:t>S</a:t>
            </a:r>
          </a:p>
          <a:p>
            <a:pPr algn="ctr"/>
            <a:endParaRPr lang="hr-HR" sz="2600" dirty="0">
              <a:solidFill>
                <a:schemeClr val="tx1"/>
              </a:solidFill>
            </a:endParaRP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U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15BB2C22-3155-B9F5-4F0A-2C1AB0E7ED70}"/>
              </a:ext>
            </a:extLst>
          </p:cNvPr>
          <p:cNvSpPr/>
          <p:nvPr/>
        </p:nvSpPr>
        <p:spPr>
          <a:xfrm>
            <a:off x="4341498" y="1608892"/>
            <a:ext cx="2286220" cy="370615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tx1"/>
                </a:solidFill>
              </a:rPr>
              <a:t>R  A  N         S </a:t>
            </a: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120DBC0E-3965-C541-EB64-E17AB23C79C2}"/>
              </a:ext>
            </a:extLst>
          </p:cNvPr>
          <p:cNvSpPr/>
          <p:nvPr/>
        </p:nvSpPr>
        <p:spPr>
          <a:xfrm>
            <a:off x="5637120" y="2367881"/>
            <a:ext cx="2530927" cy="370615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1"/>
                </a:solidFill>
              </a:rPr>
              <a:t>A   R    T  H</a:t>
            </a:r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C9E6AEAB-DDFB-1046-6135-445FE3BEDDA0}"/>
              </a:ext>
            </a:extLst>
          </p:cNvPr>
          <p:cNvSpPr/>
          <p:nvPr/>
        </p:nvSpPr>
        <p:spPr>
          <a:xfrm>
            <a:off x="1449279" y="3338930"/>
            <a:ext cx="446314" cy="2654689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1"/>
                </a:solidFill>
              </a:rPr>
              <a:t> M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L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K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Y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W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hr-HR" sz="26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6FEA34AA-D817-D68A-2236-5FA43403650C}"/>
              </a:ext>
            </a:extLst>
          </p:cNvPr>
          <p:cNvSpPr/>
          <p:nvPr/>
        </p:nvSpPr>
        <p:spPr>
          <a:xfrm>
            <a:off x="3180260" y="3415127"/>
            <a:ext cx="446314" cy="2352097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sz="2500" dirty="0">
                <a:solidFill>
                  <a:schemeClr val="tx1"/>
                </a:solidFill>
              </a:rPr>
              <a:t>M E</a:t>
            </a:r>
          </a:p>
          <a:p>
            <a:pPr algn="ctr"/>
            <a:r>
              <a:rPr lang="hr-HR" sz="2500" dirty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hr-HR" sz="2500" dirty="0">
                <a:solidFill>
                  <a:schemeClr val="tx1"/>
                </a:solidFill>
              </a:rPr>
              <a:t>C</a:t>
            </a:r>
          </a:p>
          <a:p>
            <a:pPr algn="ctr"/>
            <a:r>
              <a:rPr lang="hr-HR" sz="2500" dirty="0">
                <a:solidFill>
                  <a:schemeClr val="tx1"/>
                </a:solidFill>
              </a:rPr>
              <a:t>U</a:t>
            </a:r>
          </a:p>
          <a:p>
            <a:pPr algn="ctr"/>
            <a:r>
              <a:rPr lang="hr-HR" sz="2500" dirty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hr-HR" sz="25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7DD38A02-0716-57AF-8F05-716F4A0401F2}"/>
              </a:ext>
            </a:extLst>
          </p:cNvPr>
          <p:cNvSpPr/>
          <p:nvPr/>
        </p:nvSpPr>
        <p:spPr>
          <a:xfrm>
            <a:off x="668741" y="5636485"/>
            <a:ext cx="2830291" cy="352077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1"/>
                </a:solidFill>
              </a:rPr>
              <a:t>G        L   A    X   </a:t>
            </a: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3C0FF762-B0B8-61D1-CD8F-8B7C451F2102}"/>
              </a:ext>
            </a:extLst>
          </p:cNvPr>
          <p:cNvSpPr/>
          <p:nvPr/>
        </p:nvSpPr>
        <p:spPr>
          <a:xfrm>
            <a:off x="3358087" y="3438311"/>
            <a:ext cx="1588364" cy="347413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1"/>
                </a:solidFill>
              </a:rPr>
              <a:t>A        S </a:t>
            </a:r>
          </a:p>
        </p:txBody>
      </p:sp>
    </p:spTree>
    <p:extLst>
      <p:ext uri="{BB962C8B-B14F-4D97-AF65-F5344CB8AC3E}">
        <p14:creationId xmlns:p14="http://schemas.microsoft.com/office/powerpoint/2010/main" val="38942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DECA3F5-0E25-22A8-CD0B-6E72626FA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168" y="0"/>
            <a:ext cx="8625663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03AB4BF7-A2FA-4AFA-5C13-594B3268AD82}"/>
              </a:ext>
            </a:extLst>
          </p:cNvPr>
          <p:cNvSpPr txBox="1"/>
          <p:nvPr/>
        </p:nvSpPr>
        <p:spPr>
          <a:xfrm>
            <a:off x="7494104" y="2256182"/>
            <a:ext cx="1719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underground</a:t>
            </a:r>
            <a:endParaRPr lang="hr-HR" i="1" dirty="0">
              <a:solidFill>
                <a:srgbClr val="92D05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4773AFD-09D4-3A32-99B3-D99148D246FB}"/>
              </a:ext>
            </a:extLst>
          </p:cNvPr>
          <p:cNvSpPr txBox="1"/>
          <p:nvPr/>
        </p:nvSpPr>
        <p:spPr>
          <a:xfrm>
            <a:off x="7580244" y="2597425"/>
            <a:ext cx="1080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air</a:t>
            </a:r>
            <a:endParaRPr lang="hr-HR" i="1" dirty="0">
              <a:solidFill>
                <a:srgbClr val="92D05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669570F-B035-F477-CE2E-BC112127DC75}"/>
              </a:ext>
            </a:extLst>
          </p:cNvPr>
          <p:cNvSpPr txBox="1"/>
          <p:nvPr/>
        </p:nvSpPr>
        <p:spPr>
          <a:xfrm>
            <a:off x="5860773" y="3308457"/>
            <a:ext cx="1391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surface</a:t>
            </a:r>
            <a:endParaRPr lang="hr-HR" i="1" dirty="0">
              <a:solidFill>
                <a:srgbClr val="92D05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72D98A8-F6DB-22F4-7210-96D2D95A9153}"/>
              </a:ext>
            </a:extLst>
          </p:cNvPr>
          <p:cNvSpPr txBox="1"/>
          <p:nvPr/>
        </p:nvSpPr>
        <p:spPr>
          <a:xfrm>
            <a:off x="6188764" y="4019489"/>
            <a:ext cx="139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freezing</a:t>
            </a:r>
            <a:endParaRPr lang="hr-HR" i="1" dirty="0">
              <a:solidFill>
                <a:srgbClr val="92D05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0120235-D47B-85AC-A99C-D4834685D2AB}"/>
              </a:ext>
            </a:extLst>
          </p:cNvPr>
          <p:cNvSpPr txBox="1"/>
          <p:nvPr/>
        </p:nvSpPr>
        <p:spPr>
          <a:xfrm>
            <a:off x="7673009" y="4367358"/>
            <a:ext cx="1189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92D050"/>
                </a:solidFill>
              </a:rPr>
              <a:t>day</a:t>
            </a:r>
            <a:endParaRPr lang="hr-HR" i="1" dirty="0">
              <a:solidFill>
                <a:srgbClr val="92D05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E010C85-2F5F-AC47-545F-9392405322C0}"/>
              </a:ext>
            </a:extLst>
          </p:cNvPr>
          <p:cNvSpPr txBox="1"/>
          <p:nvPr/>
        </p:nvSpPr>
        <p:spPr>
          <a:xfrm>
            <a:off x="7494104" y="5058512"/>
            <a:ext cx="1346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food</a:t>
            </a:r>
            <a:endParaRPr lang="hr-HR" i="1" dirty="0">
              <a:solidFill>
                <a:srgbClr val="92D05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5B62813-15FB-8352-89AB-FB283FA57616}"/>
              </a:ext>
            </a:extLst>
          </p:cNvPr>
          <p:cNvSpPr txBox="1"/>
          <p:nvPr/>
        </p:nvSpPr>
        <p:spPr>
          <a:xfrm>
            <a:off x="5141843" y="5418096"/>
            <a:ext cx="1346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92D050"/>
                </a:solidFill>
              </a:rPr>
              <a:t>water</a:t>
            </a:r>
            <a:endParaRPr lang="hr-HR" i="1" dirty="0">
              <a:solidFill>
                <a:srgbClr val="92D05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A434255-2A73-F870-B3DA-B15F1D8AE776}"/>
              </a:ext>
            </a:extLst>
          </p:cNvPr>
          <p:cNvSpPr txBox="1"/>
          <p:nvPr/>
        </p:nvSpPr>
        <p:spPr>
          <a:xfrm>
            <a:off x="8660295" y="5421408"/>
            <a:ext cx="1208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waste</a:t>
            </a:r>
            <a:endParaRPr lang="hr-HR" i="1" dirty="0">
              <a:solidFill>
                <a:srgbClr val="92D05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CD27B19-5C51-4DA9-03A9-71A2C8283521}"/>
              </a:ext>
            </a:extLst>
          </p:cNvPr>
          <p:cNvSpPr txBox="1"/>
          <p:nvPr/>
        </p:nvSpPr>
        <p:spPr>
          <a:xfrm>
            <a:off x="5141843" y="6129128"/>
            <a:ext cx="140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gravity</a:t>
            </a:r>
            <a:endParaRPr lang="hr-HR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3F379E7-8680-4F0A-91FF-9405C559D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374" y="0"/>
            <a:ext cx="9902633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397C67F-EA6F-3F89-DE14-E4E77894C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756" y="0"/>
            <a:ext cx="8962488" cy="396321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0ABA63-BAA5-659A-827A-684BF544AA24}"/>
              </a:ext>
            </a:extLst>
          </p:cNvPr>
          <p:cNvSpPr txBox="1"/>
          <p:nvPr/>
        </p:nvSpPr>
        <p:spPr>
          <a:xfrm>
            <a:off x="3668036" y="4265502"/>
            <a:ext cx="277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92D050"/>
                </a:solidFill>
              </a:rPr>
              <a:t>1 </a:t>
            </a:r>
            <a:r>
              <a:rPr lang="hr-HR" i="1" dirty="0" err="1">
                <a:solidFill>
                  <a:srgbClr val="92D050"/>
                </a:solidFill>
              </a:rPr>
              <a:t>Where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will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you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go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next</a:t>
            </a:r>
            <a:r>
              <a:rPr lang="hr-HR" i="1" dirty="0">
                <a:solidFill>
                  <a:srgbClr val="92D050"/>
                </a:solidFill>
              </a:rPr>
              <a:t>?</a:t>
            </a: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90CE670-C9F6-55E3-E057-37CA31160513}"/>
              </a:ext>
            </a:extLst>
          </p:cNvPr>
          <p:cNvSpPr txBox="1"/>
          <p:nvPr/>
        </p:nvSpPr>
        <p:spPr>
          <a:xfrm>
            <a:off x="3615000" y="4654484"/>
            <a:ext cx="323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92D050"/>
                </a:solidFill>
              </a:rPr>
              <a:t>2 </a:t>
            </a:r>
            <a:r>
              <a:rPr lang="hr-HR" i="1" dirty="0" err="1">
                <a:solidFill>
                  <a:srgbClr val="92D050"/>
                </a:solidFill>
              </a:rPr>
              <a:t>Where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will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you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be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tomorrow</a:t>
            </a:r>
            <a:r>
              <a:rPr lang="hr-HR" i="1" dirty="0">
                <a:solidFill>
                  <a:srgbClr val="92D050"/>
                </a:solidFill>
              </a:rPr>
              <a:t>?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E392A7D-308A-B5DD-0E58-AA6C1BB85BFE}"/>
              </a:ext>
            </a:extLst>
          </p:cNvPr>
          <p:cNvSpPr txBox="1"/>
          <p:nvPr/>
        </p:nvSpPr>
        <p:spPr>
          <a:xfrm>
            <a:off x="7128600" y="4203978"/>
            <a:ext cx="323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92D050"/>
                </a:solidFill>
              </a:rPr>
              <a:t>4 </a:t>
            </a:r>
            <a:r>
              <a:rPr lang="hr-HR" i="1" dirty="0" err="1">
                <a:solidFill>
                  <a:srgbClr val="92D050"/>
                </a:solidFill>
              </a:rPr>
              <a:t>What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will</a:t>
            </a:r>
            <a:r>
              <a:rPr lang="hr-HR" i="1" dirty="0">
                <a:solidFill>
                  <a:srgbClr val="92D050"/>
                </a:solidFill>
              </a:rPr>
              <a:t> the </a:t>
            </a:r>
            <a:r>
              <a:rPr lang="hr-HR" i="1" dirty="0" err="1">
                <a:solidFill>
                  <a:srgbClr val="92D050"/>
                </a:solidFill>
              </a:rPr>
              <a:t>weather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be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like</a:t>
            </a:r>
            <a:r>
              <a:rPr lang="hr-HR" i="1" dirty="0">
                <a:solidFill>
                  <a:srgbClr val="92D050"/>
                </a:solidFill>
              </a:rPr>
              <a:t>?</a:t>
            </a: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8E86DC5-06CC-5E9F-8554-4586FF9875E3}"/>
              </a:ext>
            </a:extLst>
          </p:cNvPr>
          <p:cNvSpPr txBox="1"/>
          <p:nvPr/>
        </p:nvSpPr>
        <p:spPr>
          <a:xfrm>
            <a:off x="7035000" y="4634355"/>
            <a:ext cx="372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92D050"/>
                </a:solidFill>
              </a:rPr>
              <a:t>5 Will </a:t>
            </a:r>
            <a:r>
              <a:rPr lang="hr-HR" i="1" dirty="0" err="1">
                <a:solidFill>
                  <a:srgbClr val="92D050"/>
                </a:solidFill>
              </a:rPr>
              <a:t>you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come</a:t>
            </a:r>
            <a:r>
              <a:rPr lang="hr-HR" i="1" dirty="0">
                <a:solidFill>
                  <a:srgbClr val="92D050"/>
                </a:solidFill>
              </a:rPr>
              <a:t> to </a:t>
            </a:r>
            <a:r>
              <a:rPr lang="hr-HR" i="1" dirty="0" err="1">
                <a:solidFill>
                  <a:srgbClr val="92D050"/>
                </a:solidFill>
              </a:rPr>
              <a:t>my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birthday</a:t>
            </a:r>
            <a:r>
              <a:rPr lang="hr-HR" i="1" dirty="0">
                <a:solidFill>
                  <a:srgbClr val="92D050"/>
                </a:solidFill>
              </a:rPr>
              <a:t> party?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5EEA97B-0896-4C88-6F62-61C489B5740D}"/>
              </a:ext>
            </a:extLst>
          </p:cNvPr>
          <p:cNvSpPr txBox="1"/>
          <p:nvPr/>
        </p:nvSpPr>
        <p:spPr>
          <a:xfrm>
            <a:off x="533400" y="5552735"/>
            <a:ext cx="348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92D050"/>
                </a:solidFill>
              </a:rPr>
              <a:t>6 How </a:t>
            </a:r>
            <a:r>
              <a:rPr lang="hr-HR" i="1" dirty="0" err="1">
                <a:solidFill>
                  <a:srgbClr val="92D050"/>
                </a:solidFill>
              </a:rPr>
              <a:t>long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will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you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stay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in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Italy</a:t>
            </a:r>
            <a:r>
              <a:rPr lang="hr-HR" i="1" dirty="0">
                <a:solidFill>
                  <a:srgbClr val="92D050"/>
                </a:solidFill>
              </a:rPr>
              <a:t>?</a:t>
            </a:r>
            <a:r>
              <a:rPr lang="hr-HR" dirty="0"/>
              <a:t>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BFA8C55-AD45-1AEB-D775-0BD6B10F5A99}"/>
              </a:ext>
            </a:extLst>
          </p:cNvPr>
          <p:cNvSpPr txBox="1"/>
          <p:nvPr/>
        </p:nvSpPr>
        <p:spPr>
          <a:xfrm>
            <a:off x="533400" y="5949648"/>
            <a:ext cx="362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92D050"/>
                </a:solidFill>
              </a:rPr>
              <a:t>7 </a:t>
            </a:r>
            <a:r>
              <a:rPr lang="hr-HR" i="1" dirty="0" err="1">
                <a:solidFill>
                  <a:srgbClr val="92D050"/>
                </a:solidFill>
              </a:rPr>
              <a:t>What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will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you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buy</a:t>
            </a:r>
            <a:r>
              <a:rPr lang="hr-HR" i="1" dirty="0">
                <a:solidFill>
                  <a:srgbClr val="92D050"/>
                </a:solidFill>
              </a:rPr>
              <a:t> me </a:t>
            </a:r>
            <a:r>
              <a:rPr lang="hr-HR" i="1" dirty="0" err="1">
                <a:solidFill>
                  <a:srgbClr val="92D050"/>
                </a:solidFill>
              </a:rPr>
              <a:t>there</a:t>
            </a:r>
            <a:r>
              <a:rPr lang="hr-HR" i="1" dirty="0">
                <a:solidFill>
                  <a:srgbClr val="92D050"/>
                </a:solidFill>
              </a:rPr>
              <a:t>?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649BC43-1489-8B3A-88DA-F4662BC04EA2}"/>
              </a:ext>
            </a:extLst>
          </p:cNvPr>
          <p:cNvSpPr txBox="1"/>
          <p:nvPr/>
        </p:nvSpPr>
        <p:spPr>
          <a:xfrm>
            <a:off x="533400" y="6366953"/>
            <a:ext cx="323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92D050"/>
                </a:solidFill>
              </a:rPr>
              <a:t>8 Will </a:t>
            </a:r>
            <a:r>
              <a:rPr lang="hr-HR" i="1" dirty="0" err="1">
                <a:solidFill>
                  <a:srgbClr val="92D050"/>
                </a:solidFill>
              </a:rPr>
              <a:t>you</a:t>
            </a:r>
            <a:r>
              <a:rPr lang="hr-HR" i="1" dirty="0">
                <a:solidFill>
                  <a:srgbClr val="92D050"/>
                </a:solidFill>
              </a:rPr>
              <a:t> </a:t>
            </a:r>
            <a:r>
              <a:rPr lang="hr-HR" i="1" dirty="0" err="1">
                <a:solidFill>
                  <a:srgbClr val="92D050"/>
                </a:solidFill>
              </a:rPr>
              <a:t>text</a:t>
            </a:r>
            <a:r>
              <a:rPr lang="hr-HR" i="1" dirty="0">
                <a:solidFill>
                  <a:srgbClr val="92D050"/>
                </a:solidFill>
              </a:rPr>
              <a:t> me </a:t>
            </a:r>
            <a:r>
              <a:rPr lang="hr-HR" i="1" dirty="0" err="1">
                <a:solidFill>
                  <a:srgbClr val="92D050"/>
                </a:solidFill>
              </a:rPr>
              <a:t>all</a:t>
            </a:r>
            <a:r>
              <a:rPr lang="hr-HR" i="1" dirty="0">
                <a:solidFill>
                  <a:srgbClr val="92D050"/>
                </a:solidFill>
              </a:rPr>
              <a:t> the time?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67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02C9D54-7B76-4E70-63B9-6F901BE84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1457"/>
            <a:ext cx="11277600" cy="33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7E0F29B-41B4-A552-775D-A9ED9AA73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31" y="0"/>
            <a:ext cx="9865337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EC61FBF-7D96-E0FF-102A-FDC80D1BCACE}"/>
              </a:ext>
            </a:extLst>
          </p:cNvPr>
          <p:cNvSpPr txBox="1"/>
          <p:nvPr/>
        </p:nvSpPr>
        <p:spPr>
          <a:xfrm>
            <a:off x="2103782" y="3429000"/>
            <a:ext cx="2776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Where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will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you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go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next</a:t>
            </a:r>
            <a:r>
              <a:rPr lang="hr-HR" sz="2000" i="1" dirty="0">
                <a:solidFill>
                  <a:srgbClr val="92D050"/>
                </a:solidFill>
              </a:rPr>
              <a:t>?</a:t>
            </a:r>
            <a:endParaRPr lang="hr-HR" sz="20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034C209-0D8C-9D2A-212F-8C883F4BAE9A}"/>
              </a:ext>
            </a:extLst>
          </p:cNvPr>
          <p:cNvSpPr txBox="1"/>
          <p:nvPr/>
        </p:nvSpPr>
        <p:spPr>
          <a:xfrm>
            <a:off x="2103782" y="913008"/>
            <a:ext cx="323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Where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will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you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be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tomorrow</a:t>
            </a:r>
            <a:r>
              <a:rPr lang="hr-HR" sz="2000" i="1" dirty="0">
                <a:solidFill>
                  <a:srgbClr val="92D050"/>
                </a:solidFill>
              </a:rPr>
              <a:t>?</a:t>
            </a:r>
            <a:endParaRPr lang="hr-HR" sz="20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F9E7774-819F-5584-858E-ED3B8A71F216}"/>
              </a:ext>
            </a:extLst>
          </p:cNvPr>
          <p:cNvSpPr txBox="1"/>
          <p:nvPr/>
        </p:nvSpPr>
        <p:spPr>
          <a:xfrm>
            <a:off x="2163415" y="2613041"/>
            <a:ext cx="45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What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will</a:t>
            </a:r>
            <a:r>
              <a:rPr lang="hr-HR" sz="2000" i="1" dirty="0">
                <a:solidFill>
                  <a:srgbClr val="92D050"/>
                </a:solidFill>
              </a:rPr>
              <a:t> the </a:t>
            </a:r>
            <a:r>
              <a:rPr lang="hr-HR" sz="2000" i="1" dirty="0" err="1">
                <a:solidFill>
                  <a:srgbClr val="92D050"/>
                </a:solidFill>
              </a:rPr>
              <a:t>weather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be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like</a:t>
            </a:r>
            <a:r>
              <a:rPr lang="hr-HR" sz="2000" i="1" dirty="0">
                <a:solidFill>
                  <a:srgbClr val="92D050"/>
                </a:solidFill>
              </a:rPr>
              <a:t>?</a:t>
            </a:r>
            <a:endParaRPr lang="hr-HR" sz="2000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055CDED-4F40-3C84-D9A3-79AB8ADE6BA8}"/>
              </a:ext>
            </a:extLst>
          </p:cNvPr>
          <p:cNvSpPr txBox="1"/>
          <p:nvPr/>
        </p:nvSpPr>
        <p:spPr>
          <a:xfrm>
            <a:off x="2073963" y="5945476"/>
            <a:ext cx="5092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92D050"/>
                </a:solidFill>
              </a:rPr>
              <a:t>Will </a:t>
            </a:r>
            <a:r>
              <a:rPr lang="hr-HR" sz="2000" i="1" dirty="0" err="1">
                <a:solidFill>
                  <a:srgbClr val="92D050"/>
                </a:solidFill>
              </a:rPr>
              <a:t>you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come</a:t>
            </a:r>
            <a:r>
              <a:rPr lang="hr-HR" sz="2000" i="1" dirty="0">
                <a:solidFill>
                  <a:srgbClr val="92D050"/>
                </a:solidFill>
              </a:rPr>
              <a:t> to </a:t>
            </a:r>
            <a:r>
              <a:rPr lang="hr-HR" sz="2000" i="1" dirty="0" err="1">
                <a:solidFill>
                  <a:srgbClr val="92D050"/>
                </a:solidFill>
              </a:rPr>
              <a:t>my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birthday</a:t>
            </a:r>
            <a:r>
              <a:rPr lang="hr-HR" sz="2000" i="1" dirty="0">
                <a:solidFill>
                  <a:srgbClr val="92D050"/>
                </a:solidFill>
              </a:rPr>
              <a:t> party?</a:t>
            </a:r>
            <a:endParaRPr lang="hr-HR" sz="2000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1391987-444E-1AD2-EDA4-2A416835423A}"/>
              </a:ext>
            </a:extLst>
          </p:cNvPr>
          <p:cNvSpPr txBox="1"/>
          <p:nvPr/>
        </p:nvSpPr>
        <p:spPr>
          <a:xfrm>
            <a:off x="2143538" y="4277752"/>
            <a:ext cx="3621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What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will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you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buy</a:t>
            </a:r>
            <a:r>
              <a:rPr lang="hr-HR" sz="2000" i="1" dirty="0">
                <a:solidFill>
                  <a:srgbClr val="92D050"/>
                </a:solidFill>
              </a:rPr>
              <a:t> me </a:t>
            </a:r>
            <a:r>
              <a:rPr lang="hr-HR" sz="2000" i="1" dirty="0" err="1">
                <a:solidFill>
                  <a:srgbClr val="92D050"/>
                </a:solidFill>
              </a:rPr>
              <a:t>there</a:t>
            </a:r>
            <a:r>
              <a:rPr lang="hr-HR" sz="2000" i="1" dirty="0">
                <a:solidFill>
                  <a:srgbClr val="92D050"/>
                </a:solidFill>
              </a:rPr>
              <a:t>?</a:t>
            </a:r>
            <a:endParaRPr lang="hr-HR" sz="2000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2B0B4E3-0734-1D58-4A95-3994236BD33E}"/>
              </a:ext>
            </a:extLst>
          </p:cNvPr>
          <p:cNvSpPr txBox="1"/>
          <p:nvPr/>
        </p:nvSpPr>
        <p:spPr>
          <a:xfrm>
            <a:off x="2124112" y="1788601"/>
            <a:ext cx="3482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92D050"/>
                </a:solidFill>
              </a:rPr>
              <a:t>How </a:t>
            </a:r>
            <a:r>
              <a:rPr lang="hr-HR" sz="2000" i="1" dirty="0" err="1">
                <a:solidFill>
                  <a:srgbClr val="92D050"/>
                </a:solidFill>
              </a:rPr>
              <a:t>long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will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you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stay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in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Italy</a:t>
            </a:r>
            <a:r>
              <a:rPr lang="hr-HR" sz="2000" i="1" dirty="0">
                <a:solidFill>
                  <a:srgbClr val="92D050"/>
                </a:solidFill>
              </a:rPr>
              <a:t>?</a:t>
            </a:r>
            <a:r>
              <a:rPr lang="hr-HR" sz="2000" dirty="0"/>
              <a:t>   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DB2CFEC-35D1-2A9C-AD36-FC4DE571769B}"/>
              </a:ext>
            </a:extLst>
          </p:cNvPr>
          <p:cNvSpPr txBox="1"/>
          <p:nvPr/>
        </p:nvSpPr>
        <p:spPr>
          <a:xfrm>
            <a:off x="2103782" y="5122070"/>
            <a:ext cx="323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92D050"/>
                </a:solidFill>
              </a:rPr>
              <a:t>Will </a:t>
            </a:r>
            <a:r>
              <a:rPr lang="hr-HR" sz="2000" i="1" dirty="0" err="1">
                <a:solidFill>
                  <a:srgbClr val="92D050"/>
                </a:solidFill>
              </a:rPr>
              <a:t>you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text</a:t>
            </a:r>
            <a:r>
              <a:rPr lang="hr-HR" sz="2000" i="1" dirty="0">
                <a:solidFill>
                  <a:srgbClr val="92D050"/>
                </a:solidFill>
              </a:rPr>
              <a:t> me </a:t>
            </a:r>
            <a:r>
              <a:rPr lang="hr-HR" sz="2000" i="1" dirty="0" err="1">
                <a:solidFill>
                  <a:srgbClr val="92D050"/>
                </a:solidFill>
              </a:rPr>
              <a:t>all</a:t>
            </a:r>
            <a:r>
              <a:rPr lang="hr-HR" sz="2000" i="1" dirty="0">
                <a:solidFill>
                  <a:srgbClr val="92D050"/>
                </a:solidFill>
              </a:rPr>
              <a:t> the time?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41323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210777F-5B61-B5EC-C622-D5E46CA8A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1566602"/>
            <a:ext cx="12184175" cy="37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3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6" y="482429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96638" y="1899856"/>
            <a:ext cx="11678381" cy="672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01"/>
              </a:spcBef>
              <a:buNone/>
              <a:tabLst>
                <a:tab pos="0" algn="l"/>
              </a:tabLst>
            </a:pPr>
            <a:r>
              <a:rPr lang="hr-HR" sz="2000" i="1" spc="-1" dirty="0">
                <a:solidFill>
                  <a:srgbClr val="000000"/>
                </a:solidFill>
              </a:rPr>
              <a:t>Otvori sljedeću poveznicu</a:t>
            </a:r>
            <a:endParaRPr lang="hr-HR" sz="2000" spc="-1" dirty="0">
              <a:latin typeface="Arial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6B2E987-D5C8-65F8-9E35-D3C758059E00}"/>
              </a:ext>
            </a:extLst>
          </p:cNvPr>
          <p:cNvSpPr txBox="1"/>
          <p:nvPr/>
        </p:nvSpPr>
        <p:spPr>
          <a:xfrm>
            <a:off x="3346076" y="2295096"/>
            <a:ext cx="549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Lesson 15 Living on the Moon | Way to go 3 (e-sfera.hr)</a:t>
            </a:r>
            <a:r>
              <a:rPr lang="hr-HR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164B-BA25-8E19-CC42-2394EE398A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20" t="18577" r="31818" b="27299"/>
          <a:stretch/>
        </p:blipFill>
        <p:spPr>
          <a:xfrm>
            <a:off x="1278384" y="2728308"/>
            <a:ext cx="4728839" cy="4129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79B192-A920-BC90-E690-304C994935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40" t="21359" r="32864"/>
          <a:stretch/>
        </p:blipFill>
        <p:spPr>
          <a:xfrm>
            <a:off x="7714694" y="2776828"/>
            <a:ext cx="3107185" cy="40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8BD4C24-A824-2770-DA33-4F320EE71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638"/>
            <a:ext cx="12192000" cy="6016723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B8EC637-31C9-A008-C734-4F01A580BAE6}"/>
              </a:ext>
            </a:extLst>
          </p:cNvPr>
          <p:cNvSpPr txBox="1"/>
          <p:nvPr/>
        </p:nvSpPr>
        <p:spPr>
          <a:xfrm>
            <a:off x="51054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D182047-683C-EFA1-1828-2E18F7684625}"/>
              </a:ext>
            </a:extLst>
          </p:cNvPr>
          <p:cNvSpPr txBox="1"/>
          <p:nvPr/>
        </p:nvSpPr>
        <p:spPr>
          <a:xfrm>
            <a:off x="1524000" y="4693920"/>
            <a:ext cx="62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3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7B33F41-A240-A506-E8EA-933F4F3ED349}"/>
              </a:ext>
            </a:extLst>
          </p:cNvPr>
          <p:cNvSpPr txBox="1"/>
          <p:nvPr/>
        </p:nvSpPr>
        <p:spPr>
          <a:xfrm>
            <a:off x="2468880" y="3749040"/>
            <a:ext cx="62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2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D67E840-4BAF-B433-5132-63A58B4595C6}"/>
              </a:ext>
            </a:extLst>
          </p:cNvPr>
          <p:cNvSpPr txBox="1"/>
          <p:nvPr/>
        </p:nvSpPr>
        <p:spPr>
          <a:xfrm>
            <a:off x="4130040" y="3855720"/>
            <a:ext cx="62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1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F60B99A-031F-ED9E-DDAE-5051657405AA}"/>
              </a:ext>
            </a:extLst>
          </p:cNvPr>
          <p:cNvSpPr txBox="1"/>
          <p:nvPr/>
        </p:nvSpPr>
        <p:spPr>
          <a:xfrm>
            <a:off x="7330440" y="3501777"/>
            <a:ext cx="62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5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D34DD7E-A6F2-3E28-491F-35B8A36AADD7}"/>
              </a:ext>
            </a:extLst>
          </p:cNvPr>
          <p:cNvSpPr txBox="1"/>
          <p:nvPr/>
        </p:nvSpPr>
        <p:spPr>
          <a:xfrm>
            <a:off x="10743874" y="3749040"/>
            <a:ext cx="62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6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44AD472-2753-8DF6-C42F-FA98B2028A84}"/>
              </a:ext>
            </a:extLst>
          </p:cNvPr>
          <p:cNvSpPr txBox="1"/>
          <p:nvPr/>
        </p:nvSpPr>
        <p:spPr>
          <a:xfrm>
            <a:off x="9083040" y="5047863"/>
            <a:ext cx="62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7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D74D57C-09CB-4C26-CA68-5AF4656CE1B8}"/>
              </a:ext>
            </a:extLst>
          </p:cNvPr>
          <p:cNvSpPr txBox="1"/>
          <p:nvPr/>
        </p:nvSpPr>
        <p:spPr>
          <a:xfrm>
            <a:off x="5782654" y="5401806"/>
            <a:ext cx="62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158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94719BC-5583-9B7F-0E03-3070D14D9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43" y="315477"/>
            <a:ext cx="8495174" cy="65174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E7A00B9-77AF-9457-518B-3B628FA52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33" y="1630102"/>
            <a:ext cx="11354534" cy="426067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7B786D4-0880-B758-AB59-2D0A8041CC43}"/>
              </a:ext>
            </a:extLst>
          </p:cNvPr>
          <p:cNvSpPr txBox="1"/>
          <p:nvPr/>
        </p:nvSpPr>
        <p:spPr>
          <a:xfrm>
            <a:off x="872944" y="1081523"/>
            <a:ext cx="611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hlinkClick r:id="rId6"/>
              </a:rPr>
              <a:t>https://www.e-sfera.hr/dodatni-digitalni-sadrzaji/794c96df-cb30-47ea-8152-149a7f4e6c99/assets/audio/31__lesson_15___planets.mp3</a:t>
            </a:r>
            <a:r>
              <a:rPr lang="hr-HR" sz="1400" dirty="0"/>
              <a:t> </a:t>
            </a:r>
          </a:p>
        </p:txBody>
      </p:sp>
      <p:pic>
        <p:nvPicPr>
          <p:cNvPr id="2" name="31__lesson_15___planets">
            <a:hlinkClick r:id="" action="ppaction://media"/>
            <a:extLst>
              <a:ext uri="{FF2B5EF4-FFF2-40B4-BE49-F238E27FC236}">
                <a16:creationId xmlns:a16="http://schemas.microsoft.com/office/drawing/2014/main" id="{0750C9B9-C4EE-29F1-30C4-46AB5BFC3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8934" y="114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1A2924A-7C96-EC43-B9FD-DE6C5EB69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9" b="26169"/>
          <a:stretch/>
        </p:blipFill>
        <p:spPr>
          <a:xfrm>
            <a:off x="0" y="924201"/>
            <a:ext cx="11277600" cy="59436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BC783C8-861A-CF24-4CBA-DF90A82D7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003" y="-856"/>
            <a:ext cx="9526231" cy="558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643DDD1-74E6-6A1D-3FA0-E3F6CE1CC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4969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95BD488-7E7A-7DD7-B9FF-FCDC67866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9699"/>
            <a:ext cx="12192000" cy="220303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778C1DB-73B4-7E43-80FC-B1868A446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86" y="3605269"/>
            <a:ext cx="11660227" cy="17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6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1ABEB03-6D77-A0D1-1AF0-6102B530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647" y="65975"/>
            <a:ext cx="6761353" cy="668320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C8BAF2E-5994-F7D0-1C3D-1CCE0F5BC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" y="212479"/>
            <a:ext cx="4338796" cy="91190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FBC1CF1-1A8D-D23E-568E-A0F52D6CA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00" y="5082977"/>
            <a:ext cx="8953500" cy="1734847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C0C8FF3-D9F6-8CF3-2CA4-144A23646F14}"/>
              </a:ext>
            </a:extLst>
          </p:cNvPr>
          <p:cNvSpPr txBox="1"/>
          <p:nvPr/>
        </p:nvSpPr>
        <p:spPr>
          <a:xfrm>
            <a:off x="152401" y="1068477"/>
            <a:ext cx="527824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+mj-lt"/>
              </a:rPr>
              <a:t>75</a:t>
            </a:r>
            <a:r>
              <a:rPr lang="hr-HR" sz="2800" dirty="0">
                <a:latin typeface="+mj-lt"/>
              </a:rPr>
              <a:t> </a:t>
            </a:r>
            <a:r>
              <a:rPr lang="en-GB" sz="2800" dirty="0">
                <a:latin typeface="+mj-lt"/>
              </a:rPr>
              <a:t>percent</a:t>
            </a:r>
            <a:r>
              <a:rPr lang="hr-HR" sz="2800" dirty="0">
                <a:latin typeface="+mj-lt"/>
              </a:rPr>
              <a:t> of Earth is water.</a:t>
            </a:r>
          </a:p>
          <a:p>
            <a:endParaRPr lang="hr-HR" sz="2800" dirty="0">
              <a:latin typeface="+mj-lt"/>
            </a:endParaRPr>
          </a:p>
          <a:p>
            <a:r>
              <a:rPr lang="hr-HR" sz="2800" dirty="0">
                <a:latin typeface="+mj-lt"/>
              </a:rPr>
              <a:t>A day on Mercury lasts </a:t>
            </a:r>
            <a:r>
              <a:rPr lang="hr-HR" sz="2800" b="1" dirty="0">
                <a:latin typeface="+mj-lt"/>
              </a:rPr>
              <a:t>59</a:t>
            </a:r>
            <a:r>
              <a:rPr lang="hr-HR" sz="2800" dirty="0">
                <a:latin typeface="+mj-lt"/>
              </a:rPr>
              <a:t> Earth days.</a:t>
            </a:r>
          </a:p>
          <a:p>
            <a:endParaRPr lang="hr-HR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There are about </a:t>
            </a:r>
            <a:r>
              <a:rPr lang="en-US" sz="2800" b="1" dirty="0">
                <a:latin typeface="+mj-lt"/>
              </a:rPr>
              <a:t>100 billion </a:t>
            </a:r>
            <a:r>
              <a:rPr lang="en-US" sz="2800" dirty="0">
                <a:latin typeface="+mj-lt"/>
              </a:rPr>
              <a:t>stars in</a:t>
            </a:r>
          </a:p>
          <a:p>
            <a:r>
              <a:rPr lang="en-US" sz="2800" dirty="0">
                <a:latin typeface="+mj-lt"/>
              </a:rPr>
              <a:t>our galaxy.</a:t>
            </a:r>
            <a:endParaRPr lang="hr-HR" sz="2800" dirty="0">
              <a:latin typeface="+mj-lt"/>
            </a:endParaRPr>
          </a:p>
          <a:p>
            <a:endParaRPr lang="hr-HR" sz="2800" dirty="0">
              <a:latin typeface="+mj-lt"/>
            </a:endParaRPr>
          </a:p>
          <a:p>
            <a:r>
              <a:rPr lang="hr-HR" sz="2800" dirty="0">
                <a:solidFill>
                  <a:srgbClr val="000000"/>
                </a:solidFill>
                <a:latin typeface="+mj-lt"/>
              </a:rPr>
              <a:t>T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he temperature on </a:t>
            </a:r>
            <a:r>
              <a:rPr lang="hr-HR" sz="2800" b="0" i="0" u="none" strike="noStrike" baseline="0" dirty="0">
                <a:solidFill>
                  <a:srgbClr val="000000"/>
                </a:solidFill>
                <a:latin typeface="+mj-lt"/>
              </a:rPr>
              <a:t>the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 surface </a:t>
            </a:r>
            <a:r>
              <a:rPr lang="hr-HR" sz="2800" b="0" i="0" u="none" strike="noStrike" baseline="0" dirty="0">
                <a:solidFill>
                  <a:srgbClr val="000000"/>
                </a:solidFill>
                <a:latin typeface="+mj-lt"/>
              </a:rPr>
              <a:t>of the Sun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is about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+mj-lt"/>
              </a:rPr>
              <a:t>5,500 ˚C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. </a:t>
            </a:r>
            <a:endParaRPr lang="hr-HR" sz="2800" dirty="0">
              <a:latin typeface="+mj-lt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896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BBEF356-D36C-3EFA-286F-52B396658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22377"/>
            <a:ext cx="11277600" cy="54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A9FE648-A244-09EA-472B-2FF1460B9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"/>
            <a:ext cx="12192000" cy="76585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C666315-141A-8A01-95F4-8674CDC2C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1572"/>
            <a:ext cx="3419856" cy="309995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0BB8503-6A82-2E01-E910-85E8CCC3C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670" y="3629591"/>
            <a:ext cx="9707330" cy="290553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AC4D498-215C-B9DC-A1A3-27C1FE591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576" y="893957"/>
            <a:ext cx="5016412" cy="284644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21E3FC0F-5EEE-DC81-58EB-10489E2807AD}"/>
              </a:ext>
            </a:extLst>
          </p:cNvPr>
          <p:cNvSpPr txBox="1"/>
          <p:nvPr/>
        </p:nvSpPr>
        <p:spPr>
          <a:xfrm>
            <a:off x="1709928" y="3324237"/>
            <a:ext cx="7589521" cy="610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2157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</TotalTime>
  <Words>291</Words>
  <Application>Microsoft Office PowerPoint</Application>
  <PresentationFormat>Widescreen</PresentationFormat>
  <Paragraphs>92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sustava Office</vt:lpstr>
      <vt:lpstr>Unit 5: Lesson 15   Living on the Moon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203</cp:revision>
  <dcterms:created xsi:type="dcterms:W3CDTF">2021-09-01T06:25:32Z</dcterms:created>
  <dcterms:modified xsi:type="dcterms:W3CDTF">2023-02-21T13:57:34Z</dcterms:modified>
</cp:coreProperties>
</file>